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2"/>
    <p:sldId id="345" r:id="rId3"/>
    <p:sldId id="346" r:id="rId4"/>
    <p:sldId id="347" r:id="rId5"/>
    <p:sldId id="348" r:id="rId6"/>
    <p:sldId id="351" r:id="rId7"/>
    <p:sldId id="350" r:id="rId8"/>
    <p:sldId id="352" r:id="rId9"/>
    <p:sldId id="349" r:id="rId10"/>
    <p:sldId id="353" r:id="rId11"/>
    <p:sldId id="354" r:id="rId12"/>
    <p:sldId id="355" r:id="rId13"/>
    <p:sldId id="356" r:id="rId14"/>
    <p:sldId id="357" r:id="rId15"/>
    <p:sldId id="358" r:id="rId16"/>
    <p:sldId id="360" r:id="rId17"/>
    <p:sldId id="359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710"/>
  </p:normalViewPr>
  <p:slideViewPr>
    <p:cSldViewPr>
      <p:cViewPr varScale="1">
        <p:scale>
          <a:sx n="61" d="100"/>
          <a:sy n="61" d="100"/>
        </p:scale>
        <p:origin x="867" y="2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1999" cy="685799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44821" y="893775"/>
            <a:ext cx="3860800" cy="940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54582" y="1298859"/>
            <a:ext cx="6212840" cy="4081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ecteezy_futuristic-digital-circuit-line_9884664_525">
            <a:hlinkClick r:id="" action="ppaction://media"/>
            <a:extLst>
              <a:ext uri="{FF2B5EF4-FFF2-40B4-BE49-F238E27FC236}">
                <a16:creationId xmlns:a16="http://schemas.microsoft.com/office/drawing/2014/main" id="{501A67BD-276A-01DE-264A-159FB12D3B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48343"/>
            <a:ext cx="12192000" cy="6858000"/>
          </a:xfrm>
          <a:prstGeom prst="rect">
            <a:avLst/>
          </a:prstGeom>
        </p:spPr>
      </p:pic>
      <p:sp>
        <p:nvSpPr>
          <p:cNvPr id="3" name="object 5">
            <a:extLst>
              <a:ext uri="{FF2B5EF4-FFF2-40B4-BE49-F238E27FC236}">
                <a16:creationId xmlns:a16="http://schemas.microsoft.com/office/drawing/2014/main" id="{388C1595-C7DB-B4D4-5088-0D15F18797F4}"/>
              </a:ext>
            </a:extLst>
          </p:cNvPr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758F8D-866F-E50F-D923-2242CBCA285E}"/>
              </a:ext>
            </a:extLst>
          </p:cNvPr>
          <p:cNvSpPr txBox="1"/>
          <p:nvPr/>
        </p:nvSpPr>
        <p:spPr>
          <a:xfrm>
            <a:off x="1906102" y="3040723"/>
            <a:ext cx="90271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2"/>
                </a:solidFill>
                <a:latin typeface="Amasis MT Pro Black" panose="020B0604020202020204" pitchFamily="18" charset="0"/>
              </a:rPr>
              <a:t>Full Stack-Web Development - CSS</a:t>
            </a:r>
          </a:p>
        </p:txBody>
      </p:sp>
    </p:spTree>
    <p:extLst>
      <p:ext uri="{BB962C8B-B14F-4D97-AF65-F5344CB8AC3E}">
        <p14:creationId xmlns:p14="http://schemas.microsoft.com/office/powerpoint/2010/main" val="2872549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 (categorize to 4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Combinators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Structural 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String Matching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572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HTML is the root element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Here,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-&gt;p tags are the descendent of </a:t>
            </a:r>
          </a:p>
          <a:p>
            <a:r>
              <a:rPr lang="en-US" sz="3200" dirty="0">
                <a:solidFill>
                  <a:schemeClr val="bg1"/>
                </a:solidFill>
              </a:rPr>
              <a:t>Body.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-&gt;And sibling among themselves.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</a:t>
            </a:r>
            <a:r>
              <a:rPr lang="en-US" sz="3200" dirty="0" err="1">
                <a:solidFill>
                  <a:schemeClr val="bg1"/>
                </a:solidFill>
              </a:rPr>
              <a:t>strong,b,em</a:t>
            </a:r>
            <a:r>
              <a:rPr lang="en-US" sz="3200" dirty="0">
                <a:solidFill>
                  <a:schemeClr val="bg1"/>
                </a:solidFill>
              </a:rPr>
              <a:t> are also descendants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of body.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</a:t>
            </a:r>
            <a:r>
              <a:rPr lang="en-US" sz="3200" dirty="0" err="1">
                <a:solidFill>
                  <a:schemeClr val="bg1"/>
                </a:solidFill>
              </a:rPr>
              <a:t>strong,code,sup,sub</a:t>
            </a:r>
            <a:r>
              <a:rPr lang="en-US" sz="3200" dirty="0">
                <a:solidFill>
                  <a:schemeClr val="bg1"/>
                </a:solidFill>
              </a:rPr>
              <a:t> are general </a:t>
            </a:r>
          </a:p>
          <a:p>
            <a:r>
              <a:rPr lang="en-US" sz="3200" dirty="0">
                <a:solidFill>
                  <a:schemeClr val="bg1"/>
                </a:solidFill>
              </a:rPr>
              <a:t>siblings.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A27295-168A-CD36-46E9-70BC62EEA9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461" y="1676399"/>
            <a:ext cx="5774706" cy="31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52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Combinators : Combination of 2 things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i</a:t>
            </a:r>
            <a:r>
              <a:rPr lang="en-US" sz="3200" dirty="0">
                <a:solidFill>
                  <a:schemeClr val="bg1"/>
                </a:solidFill>
              </a:rPr>
              <a:t>. Descendants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a ‘space’ in between them means a descendent.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works on any level.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ii. Child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we have to use ‘&gt;’ to denote child selector.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do not work on all level.</a:t>
            </a:r>
          </a:p>
        </p:txBody>
      </p:sp>
    </p:spTree>
    <p:extLst>
      <p:ext uri="{BB962C8B-B14F-4D97-AF65-F5344CB8AC3E}">
        <p14:creationId xmlns:p14="http://schemas.microsoft.com/office/powerpoint/2010/main" val="2755312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65291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Combinators</a:t>
            </a:r>
          </a:p>
          <a:p>
            <a:r>
              <a:rPr lang="en-US" sz="3200" dirty="0">
                <a:solidFill>
                  <a:schemeClr val="bg1"/>
                </a:solidFill>
              </a:rPr>
              <a:t>iii. Adjacent Sibling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is denoted via ‘+’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only one tag is selected that comes after element.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iv. General Sibling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is denoted via ‘~’(Tilde)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all the tag is selected that comes after element.</a:t>
            </a:r>
          </a:p>
        </p:txBody>
      </p:sp>
    </p:spTree>
    <p:extLst>
      <p:ext uri="{BB962C8B-B14F-4D97-AF65-F5344CB8AC3E}">
        <p14:creationId xmlns:p14="http://schemas.microsoft.com/office/powerpoint/2010/main" val="2565259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:hover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:active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:visited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:nth of the type(</a:t>
            </a:r>
            <a:r>
              <a:rPr lang="en-US" sz="3200" dirty="0" err="1">
                <a:solidFill>
                  <a:schemeClr val="bg1"/>
                </a:solidFill>
              </a:rPr>
              <a:t>odd,even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</a:t>
            </a:r>
            <a:r>
              <a:rPr lang="en-US" sz="3200" dirty="0" err="1">
                <a:solidFill>
                  <a:schemeClr val="bg1"/>
                </a:solidFill>
              </a:rPr>
              <a:t>first-child,:last-child</a:t>
            </a:r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:focus</a:t>
            </a:r>
          </a:p>
        </p:txBody>
      </p:sp>
    </p:spTree>
    <p:extLst>
      <p:ext uri="{BB962C8B-B14F-4D97-AF65-F5344CB8AC3E}">
        <p14:creationId xmlns:p14="http://schemas.microsoft.com/office/powerpoint/2010/main" val="2067461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nth of the type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:nth-of-type(</a:t>
            </a:r>
            <a:r>
              <a:rPr lang="en-US" sz="3200" dirty="0" err="1">
                <a:solidFill>
                  <a:schemeClr val="bg1"/>
                </a:solidFill>
              </a:rPr>
              <a:t>an+b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an+b</a:t>
            </a:r>
            <a:r>
              <a:rPr lang="en-US" sz="3200" dirty="0">
                <a:solidFill>
                  <a:schemeClr val="bg1"/>
                </a:solidFill>
              </a:rPr>
              <a:t>-&gt;cycle formula</a:t>
            </a:r>
          </a:p>
          <a:p>
            <a:r>
              <a:rPr lang="en-US" sz="3200" dirty="0">
                <a:solidFill>
                  <a:schemeClr val="bg1"/>
                </a:solidFill>
              </a:rPr>
              <a:t>an-&gt; intervals</a:t>
            </a:r>
          </a:p>
          <a:p>
            <a:r>
              <a:rPr lang="en-US" sz="3200" dirty="0">
                <a:solidFill>
                  <a:schemeClr val="bg1"/>
                </a:solidFill>
              </a:rPr>
              <a:t>b-&gt; offset</a:t>
            </a:r>
          </a:p>
        </p:txBody>
      </p:sp>
    </p:spTree>
    <p:extLst>
      <p:ext uri="{BB962C8B-B14F-4D97-AF65-F5344CB8AC3E}">
        <p14:creationId xmlns:p14="http://schemas.microsoft.com/office/powerpoint/2010/main" val="2715654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Pseudo Elements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chemeClr val="bg1"/>
                </a:solidFill>
                <a:effectLst/>
                <a:latin typeface="+mj-lt"/>
              </a:rPr>
              <a:t>A CSS pseudo-element is used to style specified parts of an element.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-&gt; It doesn’t work on inline elements.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p::first-letter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p::first-line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::after        (don’t affect inline elements)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::before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Css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-property : content: ‘\1F4F1’ (CSS Unicode) 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1DCF9BE3-EB9B-5376-0E47-3BAD3B710AC0}"/>
              </a:ext>
            </a:extLst>
          </p:cNvPr>
          <p:cNvSpPr/>
          <p:nvPr/>
        </p:nvSpPr>
        <p:spPr>
          <a:xfrm>
            <a:off x="2971800" y="4648200"/>
            <a:ext cx="304800" cy="762000"/>
          </a:xfrm>
          <a:prstGeom prst="rightBrace">
            <a:avLst>
              <a:gd name="adj1" fmla="val 0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632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String Matching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1.Starts with : ^=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^= “https”]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2.Ends with : $=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$= “com”]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3.Present anywhere : *=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*= “google”]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83238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Inheritance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524000"/>
            <a:ext cx="95005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Child adapt properties of parents.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Works on : color, font-size, background-color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Doesn’t works on : border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Colors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Primary Colors : R G B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How many colors are there?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R G B takes -&gt; 1byte -&gt;8bits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Thus we have =&gt; 2</a:t>
            </a:r>
            <a:r>
              <a:rPr lang="en-US" sz="3200" baseline="30000" dirty="0">
                <a:solidFill>
                  <a:schemeClr val="bg1"/>
                </a:solidFill>
                <a:latin typeface="+mj-lt"/>
              </a:rPr>
              <a:t>8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* 2</a:t>
            </a:r>
            <a:r>
              <a:rPr lang="en-US" sz="3200" baseline="30000" dirty="0">
                <a:solidFill>
                  <a:schemeClr val="bg1"/>
                </a:solidFill>
                <a:latin typeface="+mj-lt"/>
              </a:rPr>
              <a:t>8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* 2</a:t>
            </a:r>
            <a:r>
              <a:rPr lang="en-US" sz="3200" baseline="30000" dirty="0">
                <a:solidFill>
                  <a:schemeClr val="bg1"/>
                </a:solidFill>
                <a:latin typeface="+mj-lt"/>
              </a:rPr>
              <a:t>8 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=  16Million Colors</a:t>
            </a:r>
          </a:p>
        </p:txBody>
      </p:sp>
    </p:spTree>
    <p:extLst>
      <p:ext uri="{BB962C8B-B14F-4D97-AF65-F5344CB8AC3E}">
        <p14:creationId xmlns:p14="http://schemas.microsoft.com/office/powerpoint/2010/main" val="3278922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Colors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447800"/>
            <a:ext cx="95005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Ways of Declaration of colors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Hexadecimal: R G B #(0-f, 0-f) ,(0-f ,0-f) ,(0-f ,0-f)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RGB : rgb(0-255, 0-255, 0-255)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RGBA : rgba(0-255, 0-255, 0-255 , 0-1)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Explore more colors scheme for your projects.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97337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" y="44199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190D76-3410-4D8F-2E72-AE90D5221FDD}"/>
              </a:ext>
            </a:extLst>
          </p:cNvPr>
          <p:cNvSpPr txBox="1"/>
          <p:nvPr/>
        </p:nvSpPr>
        <p:spPr>
          <a:xfrm>
            <a:off x="762000" y="4151055"/>
            <a:ext cx="8915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Inline </a:t>
            </a:r>
            <a:r>
              <a:rPr lang="en-US" sz="4000" dirty="0" err="1">
                <a:solidFill>
                  <a:schemeClr val="bg1"/>
                </a:solidFill>
              </a:rPr>
              <a:t>css</a:t>
            </a:r>
            <a:r>
              <a:rPr lang="en-US" sz="4000" dirty="0">
                <a:solidFill>
                  <a:schemeClr val="bg1"/>
                </a:solidFill>
              </a:rPr>
              <a:t> : property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key : value pair is used.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e.g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color:violet</a:t>
            </a:r>
            <a:r>
              <a:rPr lang="en-US" sz="4000" dirty="0">
                <a:solidFill>
                  <a:schemeClr val="bg1"/>
                </a:solidFill>
              </a:rPr>
              <a:t>, border:2px solid red</a:t>
            </a:r>
          </a:p>
          <a:p>
            <a:endParaRPr lang="en-IN" sz="4000" dirty="0">
              <a:solidFill>
                <a:schemeClr val="bg1"/>
              </a:solidFill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1ED9D45B-4B0D-FC76-3A8C-E89F6CD72254}"/>
              </a:ext>
            </a:extLst>
          </p:cNvPr>
          <p:cNvSpPr txBox="1">
            <a:spLocks/>
          </p:cNvSpPr>
          <p:nvPr/>
        </p:nvSpPr>
        <p:spPr>
          <a:xfrm>
            <a:off x="908420" y="1676400"/>
            <a:ext cx="8692780" cy="21435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000" b="0" i="0">
                <a:solidFill>
                  <a:srgbClr val="E7E6E6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95"/>
              </a:spcBef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3 Ways of Declaration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Inline -&gt; As style attribute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Internal -&gt; As style tag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External -&gt; As separate file</a:t>
            </a:r>
            <a:endParaRPr lang="en-US" sz="3400" kern="0" dirty="0">
              <a:latin typeface="Carlito"/>
              <a:cs typeface="Carlit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685800" y="4323186"/>
            <a:ext cx="708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176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Box Model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524000"/>
            <a:ext cx="950051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bg1"/>
                </a:solidFill>
                <a:latin typeface="+mj-lt"/>
              </a:rPr>
              <a:t>It treats every element as a rectangular box.</a:t>
            </a:r>
          </a:p>
          <a:p>
            <a:endParaRPr lang="en-US" sz="3200" i="1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Properties of box model: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1.Dimension (height &amp; width in 2d)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2.Border (dashed, dotted and solid)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3.Margin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4.Padding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76369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Margin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524000"/>
            <a:ext cx="95005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Space between 2 elements.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Margin-top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Margin-right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Margin-left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Margin-bottom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Shorthand: Top right bottom left (in clockwise direction)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Top-bottom  right-left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  right-left  bottom</a:t>
            </a:r>
          </a:p>
        </p:txBody>
      </p:sp>
    </p:spTree>
    <p:extLst>
      <p:ext uri="{BB962C8B-B14F-4D97-AF65-F5344CB8AC3E}">
        <p14:creationId xmlns:p14="http://schemas.microsoft.com/office/powerpoint/2010/main" val="8642990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5334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Padding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862684" y="1178881"/>
            <a:ext cx="9500516" cy="567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Space inside the selected element.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Padding-top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Padding-right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Padding-left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Padding-bottom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Shorthand: Top right bottom left (in clockwise direction)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Top-bottom  right-left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  right-left  bottom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Note : These works properly only on block element.</a:t>
            </a:r>
          </a:p>
        </p:txBody>
      </p:sp>
    </p:spTree>
    <p:extLst>
      <p:ext uri="{BB962C8B-B14F-4D97-AF65-F5344CB8AC3E}">
        <p14:creationId xmlns:p14="http://schemas.microsoft.com/office/powerpoint/2010/main" val="2081090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5334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CSS Units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862684" y="1178881"/>
            <a:ext cx="103387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It is ways of measurement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 types are present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1.Absolute : These are fixed and don’t show responsiveness.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2.Relative : %,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em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, rem,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vh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,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vw</a:t>
            </a: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Absolute way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px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: most commonly used.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 cm , mm and inch : these are only used in big screens and posters.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95622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5334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CSS Units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862684" y="1066800"/>
            <a:ext cx="1033871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Relative way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% : relative to its parent.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em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: it is also relative to its lexical parent and inherit their properties.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Due to this it shows ‘Snowball effect’.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 rem : it is relative to it’s root and inherit their properties.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Due to this it avoids ‘Snowball effect’.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4.vh : view-height and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vw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: view-width (here view stands for viewport. </a:t>
            </a:r>
          </a:p>
        </p:txBody>
      </p:sp>
    </p:spTree>
    <p:extLst>
      <p:ext uri="{BB962C8B-B14F-4D97-AF65-F5344CB8AC3E}">
        <p14:creationId xmlns:p14="http://schemas.microsoft.com/office/powerpoint/2010/main" val="706387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620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Box Model (Display)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447800"/>
            <a:ext cx="9982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Block -&gt; It works on Box Model.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Inline -&gt; Doesn’t works on Box Model.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Inline-block -&gt; to make box model work on element showing inline elements we use 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none-&gt; Items become invisible and it won’t take any space.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Visibility: hidden -&gt;  Items become invisible and it won’t take any space.</a:t>
            </a:r>
          </a:p>
        </p:txBody>
      </p:sp>
    </p:spTree>
    <p:extLst>
      <p:ext uri="{BB962C8B-B14F-4D97-AF65-F5344CB8AC3E}">
        <p14:creationId xmlns:p14="http://schemas.microsoft.com/office/powerpoint/2010/main" val="17697767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Positions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9982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We have 4 parameters top bottom left right.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There are 5 properties positions present: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1.static: It doesn’t leave it’s normal flow.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2.relative: It changes it’s position with respect to its previous position.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3.absolute: It comes out of its normal flow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and it changes position with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respect to most recent positioned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parent.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950F81-46EE-B2FE-6A74-33BDF1E50B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4460372"/>
            <a:ext cx="3746090" cy="194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059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Positions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9982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There are 5 properties positions present: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4.Fixed: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i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. Aligned itself to respect of the body.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ii. It will take the offset and not move from their.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iii.It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is not dependent on parent element.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iv. Can use any position except static.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5.Sticky :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i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. Mixture of 2 positions -&gt; relative and fixed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  ii. It depend on parent’s height.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  iii. It will offset acc. to your viewport.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4976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855660"/>
            <a:ext cx="797651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Internal </a:t>
            </a:r>
            <a:r>
              <a:rPr lang="en-US" sz="4000" dirty="0" err="1">
                <a:solidFill>
                  <a:schemeClr val="bg1"/>
                </a:solidFill>
              </a:rPr>
              <a:t>css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made with tag inside head tag</a:t>
            </a:r>
          </a:p>
          <a:p>
            <a:r>
              <a:rPr lang="en-US" sz="4000" dirty="0">
                <a:solidFill>
                  <a:schemeClr val="bg1"/>
                </a:solidFill>
              </a:rPr>
              <a:t>p{</a:t>
            </a:r>
          </a:p>
          <a:p>
            <a:r>
              <a:rPr lang="en-US" sz="4000" dirty="0">
                <a:solidFill>
                  <a:schemeClr val="bg1"/>
                </a:solidFill>
              </a:rPr>
              <a:t>	</a:t>
            </a:r>
            <a:r>
              <a:rPr lang="en-US" sz="4000" dirty="0" err="1">
                <a:solidFill>
                  <a:schemeClr val="bg1"/>
                </a:solidFill>
              </a:rPr>
              <a:t>key:value</a:t>
            </a:r>
            <a:r>
              <a:rPr lang="en-US" sz="4000" dirty="0">
                <a:solidFill>
                  <a:schemeClr val="bg1"/>
                </a:solidFill>
              </a:rPr>
              <a:t>;</a:t>
            </a:r>
          </a:p>
          <a:p>
            <a:r>
              <a:rPr lang="en-US" sz="4000" dirty="0">
                <a:solidFill>
                  <a:schemeClr val="bg1"/>
                </a:solidFill>
              </a:rPr>
              <a:t>}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eg.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backgroud</a:t>
            </a:r>
            <a:r>
              <a:rPr lang="en-US" sz="4000" dirty="0">
                <a:solidFill>
                  <a:schemeClr val="bg1"/>
                </a:solidFill>
              </a:rPr>
              <a:t>-color: aquamarine;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text-decoration:underline</a:t>
            </a:r>
            <a:r>
              <a:rPr lang="en-US" sz="4000" dirty="0">
                <a:solidFill>
                  <a:schemeClr val="bg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4151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External </a:t>
            </a:r>
            <a:r>
              <a:rPr lang="en-US" sz="3200" dirty="0" err="1">
                <a:solidFill>
                  <a:schemeClr val="bg1"/>
                </a:solidFill>
              </a:rPr>
              <a:t>css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New file made with link inside head tag</a:t>
            </a:r>
          </a:p>
          <a:p>
            <a:r>
              <a:rPr lang="en-US" sz="3200" dirty="0">
                <a:solidFill>
                  <a:schemeClr val="bg1"/>
                </a:solidFill>
              </a:rPr>
              <a:t>Tag : link 	</a:t>
            </a:r>
          </a:p>
          <a:p>
            <a:r>
              <a:rPr lang="en-US" sz="3200" dirty="0">
                <a:solidFill>
                  <a:schemeClr val="bg1"/>
                </a:solidFill>
              </a:rPr>
              <a:t>Attribute: </a:t>
            </a:r>
            <a:r>
              <a:rPr lang="en-US" sz="3200" dirty="0" err="1">
                <a:solidFill>
                  <a:schemeClr val="bg1"/>
                </a:solidFill>
              </a:rPr>
              <a:t>rel</a:t>
            </a:r>
            <a:r>
              <a:rPr lang="en-US" sz="3200" dirty="0">
                <a:solidFill>
                  <a:schemeClr val="bg1"/>
                </a:solidFill>
              </a:rPr>
              <a:t>-&gt; relation</a:t>
            </a:r>
          </a:p>
          <a:p>
            <a:r>
              <a:rPr lang="en-US" sz="3200" dirty="0">
                <a:solidFill>
                  <a:schemeClr val="bg1"/>
                </a:solidFill>
              </a:rPr>
              <a:t>p{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key:value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  <a:p>
            <a:r>
              <a:rPr lang="en-US" sz="3200" dirty="0">
                <a:solidFill>
                  <a:schemeClr val="bg1"/>
                </a:solidFill>
              </a:rPr>
              <a:t>}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backgroud</a:t>
            </a:r>
            <a:r>
              <a:rPr lang="en-US" sz="3200" dirty="0">
                <a:solidFill>
                  <a:schemeClr val="bg1"/>
                </a:solidFill>
              </a:rPr>
              <a:t>-color: cornflower;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text-decoration:line-through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83950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Specificity</a:t>
            </a:r>
          </a:p>
          <a:p>
            <a:r>
              <a:rPr lang="en-US" sz="3200" dirty="0">
                <a:solidFill>
                  <a:schemeClr val="bg1"/>
                </a:solidFill>
              </a:rPr>
              <a:t>Inline&gt;Internal&gt;External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Selectors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Basic Selectors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282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Basic Selectors (categorize to 5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Element selectors 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p,div,h1)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Id Selectors 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Id=“name” -&gt; </a:t>
            </a:r>
          </a:p>
          <a:p>
            <a:r>
              <a:rPr lang="en-US" sz="3200" dirty="0">
                <a:solidFill>
                  <a:schemeClr val="bg1"/>
                </a:solidFill>
              </a:rPr>
              <a:t>	#name{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</a:t>
            </a:r>
            <a:r>
              <a:rPr lang="en-US" sz="3200" dirty="0" err="1">
                <a:solidFill>
                  <a:schemeClr val="bg1"/>
                </a:solidFill>
              </a:rPr>
              <a:t>background-color:purple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Do not repeat id name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886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Basic Selectors (categorize to 5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iii.   Class Selectors(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Class=“</a:t>
            </a:r>
            <a:r>
              <a:rPr lang="en-US" sz="3200" dirty="0" err="1">
                <a:solidFill>
                  <a:schemeClr val="bg1"/>
                </a:solidFill>
              </a:rPr>
              <a:t>className</a:t>
            </a:r>
            <a:r>
              <a:rPr lang="en-US" sz="3200" dirty="0">
                <a:solidFill>
                  <a:schemeClr val="bg1"/>
                </a:solidFill>
              </a:rPr>
              <a:t>”-&gt;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.</a:t>
            </a:r>
            <a:r>
              <a:rPr lang="en-US" sz="3200" dirty="0" err="1">
                <a:solidFill>
                  <a:schemeClr val="bg1"/>
                </a:solidFill>
              </a:rPr>
              <a:t>className</a:t>
            </a:r>
            <a:r>
              <a:rPr lang="en-US" sz="3200" dirty="0">
                <a:solidFill>
                  <a:schemeClr val="bg1"/>
                </a:solidFill>
              </a:rPr>
              <a:t>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border:2px solid orange;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We can repeat class names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232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iv.   	Attribute Selectors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eg.href</a:t>
            </a:r>
            <a:r>
              <a:rPr lang="en-US" sz="3200" dirty="0">
                <a:solidFill>
                  <a:schemeClr val="bg1"/>
                </a:solidFill>
              </a:rPr>
              <a:t>=“www.google.com”-&gt;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a[</a:t>
            </a:r>
            <a:r>
              <a:rPr lang="en-US" sz="3200" dirty="0" err="1">
                <a:solidFill>
                  <a:schemeClr val="bg1"/>
                </a:solidFill>
              </a:rPr>
              <a:t>href</a:t>
            </a:r>
            <a:r>
              <a:rPr lang="en-US" sz="3200" dirty="0">
                <a:solidFill>
                  <a:schemeClr val="bg1"/>
                </a:solidFill>
              </a:rPr>
              <a:t>=“www.google.com”]{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font-size:200px;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&lt;input type=“text”&gt;-&gt;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input[type=“text”]{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border:2px dashed red;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	</a:t>
            </a:r>
          </a:p>
        </p:txBody>
      </p:sp>
    </p:spTree>
    <p:extLst>
      <p:ext uri="{BB962C8B-B14F-4D97-AF65-F5344CB8AC3E}">
        <p14:creationId xmlns:p14="http://schemas.microsoft.com/office/powerpoint/2010/main" val="4065708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954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AutoNum type="romanLcPeriod" startAt="5"/>
            </a:pPr>
            <a:r>
              <a:rPr lang="en-US" sz="3200" dirty="0">
                <a:solidFill>
                  <a:schemeClr val="bg1"/>
                </a:solidFill>
              </a:rPr>
              <a:t>Universal Selector</a:t>
            </a:r>
          </a:p>
          <a:p>
            <a:r>
              <a:rPr lang="en-US" sz="3200" dirty="0">
                <a:solidFill>
                  <a:schemeClr val="bg1"/>
                </a:solidFill>
              </a:rPr>
              <a:t>*{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border:2px solid yellow;</a:t>
            </a:r>
          </a:p>
          <a:p>
            <a:r>
              <a:rPr lang="en-US" sz="3200" dirty="0">
                <a:solidFill>
                  <a:schemeClr val="bg1"/>
                </a:solidFill>
              </a:rPr>
              <a:t>  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It selects everything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Specificity:</a:t>
            </a:r>
          </a:p>
          <a:p>
            <a:r>
              <a:rPr lang="en-US" sz="3200" dirty="0">
                <a:solidFill>
                  <a:schemeClr val="bg1"/>
                </a:solidFill>
              </a:rPr>
              <a:t>Inline&gt;id&gt;class&gt;element</a:t>
            </a:r>
          </a:p>
          <a:p>
            <a:r>
              <a:rPr lang="en-US" sz="3200" dirty="0">
                <a:solidFill>
                  <a:schemeClr val="bg1"/>
                </a:solidFill>
              </a:rPr>
              <a:t> 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879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E7E6E6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15769</TotalTime>
  <Words>1229</Words>
  <Application>Microsoft Office PowerPoint</Application>
  <PresentationFormat>Widescreen</PresentationFormat>
  <Paragraphs>247</Paragraphs>
  <Slides>27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Amasis MT Pro Black</vt:lpstr>
      <vt:lpstr>Arial</vt:lpstr>
      <vt:lpstr>Calibri</vt:lpstr>
      <vt:lpstr>Carlito</vt:lpstr>
      <vt:lpstr>Trebuchet MS</vt:lpstr>
      <vt:lpstr>Office Theme</vt:lpstr>
      <vt:lpstr>PowerPoint Presentation</vt:lpstr>
      <vt:lpstr>CSS Intro</vt:lpstr>
      <vt:lpstr>CSS Intro</vt:lpstr>
      <vt:lpstr>CSS Intro</vt:lpstr>
      <vt:lpstr>CSS Intro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Pseudo Elements</vt:lpstr>
      <vt:lpstr>String Matching</vt:lpstr>
      <vt:lpstr>Inheritance</vt:lpstr>
      <vt:lpstr>Colors</vt:lpstr>
      <vt:lpstr>Box Model</vt:lpstr>
      <vt:lpstr>Margin</vt:lpstr>
      <vt:lpstr>Padding</vt:lpstr>
      <vt:lpstr>CSS Units</vt:lpstr>
      <vt:lpstr>CSS Units</vt:lpstr>
      <vt:lpstr>Box Model (Display)</vt:lpstr>
      <vt:lpstr>Positions</vt:lpstr>
      <vt:lpstr>Positions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Varun</dc:creator>
  <cp:lastModifiedBy>DELL</cp:lastModifiedBy>
  <cp:revision>68</cp:revision>
  <dcterms:created xsi:type="dcterms:W3CDTF">2022-02-16T20:23:17Z</dcterms:created>
  <dcterms:modified xsi:type="dcterms:W3CDTF">2023-09-06T05:03:14Z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2021-10-15T00:00:00Z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2022-02-16T00:00:00Z</vt:filetime>
  </property>
</Properties>
</file>